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36.jpg" ContentType="image/png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25"/>
  </p:notesMasterIdLst>
  <p:sldIdLst>
    <p:sldId id="258" r:id="rId3"/>
    <p:sldId id="280" r:id="rId4"/>
    <p:sldId id="305" r:id="rId5"/>
    <p:sldId id="315" r:id="rId6"/>
    <p:sldId id="311" r:id="rId7"/>
    <p:sldId id="306" r:id="rId8"/>
    <p:sldId id="288" r:id="rId9"/>
    <p:sldId id="290" r:id="rId10"/>
    <p:sldId id="291" r:id="rId11"/>
    <p:sldId id="307" r:id="rId12"/>
    <p:sldId id="314" r:id="rId13"/>
    <p:sldId id="297" r:id="rId14"/>
    <p:sldId id="299" r:id="rId15"/>
    <p:sldId id="300" r:id="rId16"/>
    <p:sldId id="301" r:id="rId17"/>
    <p:sldId id="313" r:id="rId18"/>
    <p:sldId id="303" r:id="rId19"/>
    <p:sldId id="304" r:id="rId20"/>
    <p:sldId id="275" r:id="rId21"/>
    <p:sldId id="312" r:id="rId22"/>
    <p:sldId id="294" r:id="rId23"/>
    <p:sldId id="295" r:id="rId24"/>
  </p:sldIdLst>
  <p:sldSz cx="9144000" cy="6858000" type="screen4x3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宇" initials="WYu" lastIdx="7" clrIdx="0">
    <p:extLst>
      <p:ext uri="{19B8F6BF-5375-455C-9EA6-DF929625EA0E}">
        <p15:presenceInfo xmlns:p15="http://schemas.microsoft.com/office/powerpoint/2012/main" userId="王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120"/>
    <a:srgbClr val="D95319"/>
    <a:srgbClr val="0273BE"/>
    <a:srgbClr val="352FAF"/>
    <a:srgbClr val="170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405" autoAdjust="0"/>
  </p:normalViewPr>
  <p:slideViewPr>
    <p:cSldViewPr snapToGrid="0">
      <p:cViewPr>
        <p:scale>
          <a:sx n="66" d="100"/>
          <a:sy n="66" d="100"/>
        </p:scale>
        <p:origin x="804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86"/>
    </p:cViewPr>
  </p:sorter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3T11:44:59.734" idx="7">
    <p:pos x="10" y="10"/>
    <p:text>这里X射线测量效率是否需要</p:text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6A3D1-0725-4122-A1FA-DAFE2FAB4D8D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F374B-71FC-4EA7-A0E8-F5CCB82DF5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4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各位老师和同学，大家</a:t>
            </a:r>
            <a:r>
              <a:rPr lang="zh-CN" altLang="en-US" smtClean="0"/>
              <a:t>上午好。很高兴来参加这次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908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28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697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7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638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5649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228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56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448656"/>
            <a:ext cx="7270986" cy="4420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95259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597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9698"/>
            <a:ext cx="8229600" cy="517223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70000"/>
              <a:buFont typeface="Calibri" panose="020F050202020403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extLst/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>
          <a:xfrm>
            <a:off x="7572375" y="6408740"/>
            <a:ext cx="107473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>
          <a:xfrm>
            <a:off x="4413251" y="6408740"/>
            <a:ext cx="3159125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39631-49CD-487E-A955-9C3740CF10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8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56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092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1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0845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21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30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49488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996"/>
            <a:ext cx="7886700" cy="50653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37789" y="633937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065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157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128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924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342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4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996"/>
            <a:ext cx="7886700" cy="23116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37789" y="633937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8650" y="3708699"/>
            <a:ext cx="7886700" cy="22400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963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245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60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70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43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782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091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7205937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think-cell Slide" r:id="rId17" imgW="384" imgH="384" progId="TCLayout.ActiveDocument.1">
                  <p:embed/>
                </p:oleObj>
              </mc:Choice>
              <mc:Fallback>
                <p:oleObj name="think-cell Slide" r:id="rId17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263" y="211659"/>
            <a:ext cx="5239137" cy="610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Title Placeholder 1"/>
          <p:cNvSpPr txBox="1">
            <a:spLocks/>
          </p:cNvSpPr>
          <p:nvPr userDrawn="1"/>
        </p:nvSpPr>
        <p:spPr>
          <a:xfrm>
            <a:off x="628650" y="1499191"/>
            <a:ext cx="7886700" cy="4645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6100" y="641622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26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8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14"/>
          <a:srcRect l="61489" t="25058" r="12143" b="25081"/>
          <a:stretch/>
        </p:blipFill>
        <p:spPr>
          <a:xfrm>
            <a:off x="6115050" y="1870075"/>
            <a:ext cx="2420296" cy="2420296"/>
          </a:xfrm>
          <a:prstGeom prst="ellipse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10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Visio___1.vsdx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emf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0" y="4081463"/>
            <a:ext cx="9144000" cy="357187"/>
          </a:xfrm>
          <a:prstGeom prst="rect">
            <a:avLst/>
          </a:prstGeom>
          <a:solidFill>
            <a:srgbClr val="004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75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6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7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TextBox 27"/>
          <p:cNvSpPr txBox="1">
            <a:spLocks noChangeArrowheads="1"/>
          </p:cNvSpPr>
          <p:nvPr/>
        </p:nvSpPr>
        <p:spPr bwMode="auto">
          <a:xfrm>
            <a:off x="1656514" y="2546381"/>
            <a:ext cx="5830972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CEPC</a:t>
            </a:r>
            <a:r>
              <a:rPr lang="zh-CN" altLang="en-US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强子量能器</a:t>
            </a:r>
            <a:r>
              <a:rPr lang="en-US" altLang="zh-CN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GEM</a:t>
            </a:r>
            <a:r>
              <a:rPr lang="zh-CN" altLang="en-US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方案预研</a:t>
            </a:r>
            <a:r>
              <a:rPr lang="zh-CN" altLang="en-US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进展</a:t>
            </a:r>
            <a:endParaRPr lang="zh-CN" altLang="en-US" sz="1400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0" name="TextBox 28"/>
          <p:cNvSpPr txBox="1">
            <a:spLocks noChangeArrowheads="1"/>
          </p:cNvSpPr>
          <p:nvPr/>
        </p:nvSpPr>
        <p:spPr bwMode="auto">
          <a:xfrm>
            <a:off x="1711228" y="5150427"/>
            <a:ext cx="590045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王宇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刘树彬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洪道金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刘建北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封常青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周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dirty="0" err="1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yi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algn="ctr"/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核探测与核电子学国家实验室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(USTC)</a:t>
            </a:r>
          </a:p>
          <a:p>
            <a:pPr algn="ctr"/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2017.11.12</a:t>
            </a:r>
            <a:endParaRPr lang="zh-CN" altLang="en-US" sz="2000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2" name="矩形 10"/>
          <p:cNvSpPr>
            <a:spLocks noChangeArrowheads="1"/>
          </p:cNvSpPr>
          <p:nvPr/>
        </p:nvSpPr>
        <p:spPr bwMode="auto">
          <a:xfrm>
            <a:off x="3143250" y="4108450"/>
            <a:ext cx="303640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中国科学技术大学   快电子学实验室</a:t>
            </a:r>
          </a:p>
        </p:txBody>
      </p:sp>
      <p:sp>
        <p:nvSpPr>
          <p:cNvPr id="3084" name="矩形 12"/>
          <p:cNvSpPr>
            <a:spLocks noChangeArrowheads="1"/>
          </p:cNvSpPr>
          <p:nvPr/>
        </p:nvSpPr>
        <p:spPr bwMode="auto">
          <a:xfrm>
            <a:off x="4000500" y="1987550"/>
            <a:ext cx="133667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添加您的校徽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561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541">
        <p:cut/>
      </p:transition>
    </mc:Choice>
    <mc:Fallback xmlns="">
      <p:transition advTm="1541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芯片阈值测试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08" y="1211856"/>
            <a:ext cx="3132508" cy="24607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859503"/>
              </p:ext>
            </p:extLst>
          </p:nvPr>
        </p:nvGraphicFramePr>
        <p:xfrm>
          <a:off x="1222983" y="4098626"/>
          <a:ext cx="6588852" cy="1045772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844372"/>
                <a:gridCol w="2004866"/>
                <a:gridCol w="969529"/>
                <a:gridCol w="1246538"/>
                <a:gridCol w="1523547"/>
              </a:tblGrid>
              <a:tr h="261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DAC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增益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(mV/DAC Unit)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Vref (V)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非线性误差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chemeClr val="tx1"/>
                          </a:solidFill>
                          <a:effectLst/>
                        </a:rPr>
                        <a:t>线性范围（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）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DAC0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2.16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0.002%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0.83~2.736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2.13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0.001%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0.83~2.73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DAC2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2.14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0.001%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0.83~2.747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716" y="1237132"/>
            <a:ext cx="3167818" cy="24577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573327"/>
              </p:ext>
            </p:extLst>
          </p:nvPr>
        </p:nvGraphicFramePr>
        <p:xfrm>
          <a:off x="1222981" y="5564280"/>
          <a:ext cx="6588854" cy="1005249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855296"/>
                <a:gridCol w="1983565"/>
                <a:gridCol w="972220"/>
                <a:gridCol w="1249999"/>
                <a:gridCol w="1527774"/>
              </a:tblGrid>
              <a:tr h="2737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DAC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增益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(mV/DAC Unit)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</a:rPr>
                        <a:t>Vref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(V)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非线性误差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线性范围（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）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76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DAC0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1.41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0.000%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0.93~2.370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76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1.41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0.000%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0.93~2.373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76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DAC2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1.41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0.000%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0.93~2.373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817059" y="3704019"/>
            <a:ext cx="5197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3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DAC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的测试结果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参考电流在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7.8μA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条件下）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17059" y="5188957"/>
            <a:ext cx="5197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3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DAC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的测试结果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参考电流在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3.9μA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条件下）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41715" y="2920448"/>
            <a:ext cx="176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7.8</a:t>
            </a:r>
            <a:r>
              <a:rPr lang="el-GR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μ</a:t>
            </a:r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A(DAC0)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64328" y="2920448"/>
            <a:ext cx="176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3.9</a:t>
            </a:r>
            <a:r>
              <a:rPr lang="el-GR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μ</a:t>
            </a:r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A(DAC0)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445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噪声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刻度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636692" y="3429672"/>
            <a:ext cx="3385073" cy="2880000"/>
            <a:chOff x="2734341" y="2036595"/>
            <a:chExt cx="3610920" cy="307214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9" r="7098"/>
            <a:stretch>
              <a:fillRect/>
            </a:stretch>
          </p:blipFill>
          <p:spPr>
            <a:xfrm>
              <a:off x="2734341" y="2036595"/>
              <a:ext cx="3610920" cy="3072149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3318991" y="2772450"/>
              <a:ext cx="2069797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不接探测器噪声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~0.25fC</a:t>
              </a:r>
            </a:p>
            <a:p>
              <a:r>
                <a:rPr lang="zh-CN" altLang="en-US" sz="1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接上探测器噪声</a:t>
              </a:r>
              <a:r>
                <a:rPr lang="en-US" altLang="zh-CN" sz="1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~0.35fC</a:t>
              </a:r>
              <a:endPara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dirty="0"/>
            </a:p>
          </p:txBody>
        </p:sp>
      </p:grp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133186"/>
              </p:ext>
            </p:extLst>
          </p:nvPr>
        </p:nvGraphicFramePr>
        <p:xfrm>
          <a:off x="247263" y="1257370"/>
          <a:ext cx="4044028" cy="1737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Visio" r:id="rId5" imgW="5543424" imgH="2390760" progId="Visio.Drawing.15">
                  <p:embed/>
                </p:oleObj>
              </mc:Choice>
              <mc:Fallback>
                <p:oleObj name="Visio" r:id="rId5" imgW="5543424" imgH="239076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263" y="1257370"/>
                        <a:ext cx="4044028" cy="17375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6002478" y="1188433"/>
            <a:ext cx="23441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High Gain Shaper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370078"/>
            <a:ext cx="3130415" cy="252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直接箭头连接符 14"/>
          <p:cNvCxnSpPr/>
          <p:nvPr/>
        </p:nvCxnSpPr>
        <p:spPr bwMode="auto">
          <a:xfrm flipH="1">
            <a:off x="6430425" y="2974645"/>
            <a:ext cx="492367" cy="27554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6808719" y="2630078"/>
            <a:ext cx="1002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140fC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530" y="4010773"/>
            <a:ext cx="3086153" cy="252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直接箭头连接符 16"/>
          <p:cNvCxnSpPr/>
          <p:nvPr/>
        </p:nvCxnSpPr>
        <p:spPr bwMode="auto">
          <a:xfrm>
            <a:off x="7051606" y="5908283"/>
            <a:ext cx="878672" cy="424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6259904" y="5677451"/>
            <a:ext cx="10499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500fC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75998" y="3852144"/>
            <a:ext cx="2270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Low Gain Shaper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09854" y="3280091"/>
            <a:ext cx="1582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噪声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RMS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2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992768" y="4270098"/>
            <a:ext cx="3863643" cy="2146123"/>
          </a:xfrm>
        </p:spPr>
        <p:txBody>
          <a:bodyPr/>
          <a:lstStyle/>
          <a:p>
            <a:r>
              <a:rPr lang="zh-CN" altLang="en-US" dirty="0" smtClean="0"/>
              <a:t>通道间一致性测试</a:t>
            </a:r>
            <a:endParaRPr lang="en-US" altLang="zh-CN" dirty="0"/>
          </a:p>
          <a:p>
            <a:pPr lvl="1"/>
            <a:r>
              <a:rPr lang="zh-CN" altLang="en-US" dirty="0"/>
              <a:t>通道</a:t>
            </a:r>
            <a:r>
              <a:rPr lang="zh-CN" altLang="en-US" dirty="0" smtClean="0"/>
              <a:t>不一致性是影响分辨率的主要</a:t>
            </a:r>
            <a:r>
              <a:rPr lang="zh-CN" altLang="en-US" dirty="0" smtClean="0"/>
              <a:t>因素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最小可分辨电荷量</a:t>
            </a:r>
            <a:r>
              <a:rPr lang="en-US" altLang="zh-CN" dirty="0" smtClean="0"/>
              <a:t>2fC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通道间不一致性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3" y="3799967"/>
            <a:ext cx="4496516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1042413" y="3666569"/>
            <a:ext cx="25299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小信号情况下刻度值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 flipH="1">
            <a:off x="3540596" y="3931259"/>
            <a:ext cx="499731" cy="217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273B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接箭头连接符 7"/>
          <p:cNvCxnSpPr/>
          <p:nvPr/>
        </p:nvCxnSpPr>
        <p:spPr bwMode="auto">
          <a:xfrm flipH="1">
            <a:off x="3572814" y="4270099"/>
            <a:ext cx="607123" cy="368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D95319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矩形 9"/>
          <p:cNvSpPr/>
          <p:nvPr/>
        </p:nvSpPr>
        <p:spPr>
          <a:xfrm>
            <a:off x="4125935" y="4471469"/>
            <a:ext cx="648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EDB12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2fC</a:t>
            </a:r>
            <a:endParaRPr lang="zh-CN" altLang="en-US" sz="2400" dirty="0">
              <a:solidFill>
                <a:srgbClr val="EDB12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 bwMode="auto">
          <a:xfrm flipH="1" flipV="1">
            <a:off x="3459919" y="4607413"/>
            <a:ext cx="720018" cy="948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EDB12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矩形 11"/>
          <p:cNvSpPr/>
          <p:nvPr/>
        </p:nvSpPr>
        <p:spPr>
          <a:xfrm>
            <a:off x="4120524" y="3993970"/>
            <a:ext cx="706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D9531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1fC</a:t>
            </a:r>
            <a:endParaRPr lang="zh-CN" altLang="en-US" sz="2400" dirty="0">
              <a:solidFill>
                <a:srgbClr val="D9531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37" y="1173486"/>
            <a:ext cx="3360000" cy="252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07" y="1150799"/>
            <a:ext cx="3840000" cy="288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43365" y="3569134"/>
            <a:ext cx="830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kern="100" dirty="0" smtClean="0">
                <a:solidFill>
                  <a:srgbClr val="0273B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基线</a:t>
            </a:r>
            <a:endParaRPr lang="zh-CN" altLang="en-US" sz="2400" dirty="0">
              <a:solidFill>
                <a:srgbClr val="0273B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3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利用调试功能测能谱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614718" y="1762332"/>
            <a:ext cx="2709266" cy="2031950"/>
            <a:chOff x="0" y="3258000"/>
            <a:chExt cx="4799999" cy="3600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58000"/>
              <a:ext cx="4799999" cy="3600000"/>
            </a:xfrm>
            <a:prstGeom prst="rect">
              <a:avLst/>
            </a:prstGeom>
          </p:spPr>
        </p:pic>
        <p:cxnSp>
          <p:nvCxnSpPr>
            <p:cNvPr id="6" name="直接箭头连接符 5"/>
            <p:cNvCxnSpPr/>
            <p:nvPr/>
          </p:nvCxnSpPr>
          <p:spPr>
            <a:xfrm flipV="1">
              <a:off x="1307592" y="4983480"/>
              <a:ext cx="100584" cy="365760"/>
            </a:xfrm>
            <a:prstGeom prst="straightConnector1">
              <a:avLst/>
            </a:prstGeom>
            <a:ln>
              <a:solidFill>
                <a:srgbClr val="00D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764013" y="5289696"/>
              <a:ext cx="1189709" cy="408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DF00"/>
                  </a:solidFill>
                </a:rPr>
                <a:t>Hold</a:t>
              </a:r>
              <a:r>
                <a:rPr lang="zh-CN" altLang="en-US" sz="1200" dirty="0">
                  <a:solidFill>
                    <a:srgbClr val="00DF00"/>
                  </a:solidFill>
                </a:rPr>
                <a:t>信号</a:t>
              </a:r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V="1">
              <a:off x="3291840" y="4837176"/>
              <a:ext cx="9144" cy="586628"/>
            </a:xfrm>
            <a:prstGeom prst="straightConnector1">
              <a:avLst/>
            </a:prstGeom>
            <a:ln>
              <a:solidFill>
                <a:srgbClr val="00E8E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2861771" y="5364259"/>
              <a:ext cx="1180252" cy="408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E8E8"/>
                  </a:solidFill>
                </a:rPr>
                <a:t>峰保输出</a:t>
              </a: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2400000" y="3730752"/>
              <a:ext cx="382006" cy="265176"/>
            </a:xfrm>
            <a:prstGeom prst="straightConnector1">
              <a:avLst/>
            </a:prstGeom>
            <a:ln>
              <a:solidFill>
                <a:srgbClr val="F5F4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946713" y="3420964"/>
              <a:ext cx="2537352" cy="408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F5F400"/>
                  </a:solidFill>
                </a:rPr>
                <a:t>Low Gain Shaper </a:t>
              </a:r>
              <a:r>
                <a:rPr lang="zh-CN" altLang="en-US" sz="1200" dirty="0">
                  <a:solidFill>
                    <a:srgbClr val="F5F400"/>
                  </a:solidFill>
                </a:rPr>
                <a:t>输出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4552074" y="1437647"/>
            <a:ext cx="45547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利用片外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ADC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对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Microroc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峰保输出进行测量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9366" y="3465785"/>
            <a:ext cx="41422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利用片外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ADC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采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8keV X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射线能谱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18088" y="2763954"/>
            <a:ext cx="1018312" cy="4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GEM </a:t>
            </a:r>
            <a:endParaRPr lang="zh-CN" altLang="en-US" kern="1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714818" y="2763954"/>
            <a:ext cx="1018312" cy="4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DIF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Board</a:t>
            </a:r>
            <a:endParaRPr lang="zh-CN" altLang="en-US" kern="1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945556" y="2756668"/>
            <a:ext cx="1452421" cy="4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MICROROC Test Board</a:t>
            </a:r>
            <a:endParaRPr lang="zh-CN" altLang="en-US" kern="1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>
            <a:stCxn id="14" idx="3"/>
            <a:endCxn id="16" idx="1"/>
          </p:cNvCxnSpPr>
          <p:nvPr/>
        </p:nvCxnSpPr>
        <p:spPr>
          <a:xfrm flipV="1">
            <a:off x="1436400" y="2990625"/>
            <a:ext cx="509156" cy="7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6" idx="3"/>
            <a:endCxn id="15" idx="1"/>
          </p:cNvCxnSpPr>
          <p:nvPr/>
        </p:nvCxnSpPr>
        <p:spPr>
          <a:xfrm>
            <a:off x="3397977" y="2990625"/>
            <a:ext cx="316841" cy="7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3693582" y="1853922"/>
            <a:ext cx="1018312" cy="4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</a:t>
            </a:r>
            <a:endParaRPr lang="zh-CN" altLang="en-US" kern="1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890266" y="2362886"/>
            <a:ext cx="0" cy="419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381110" y="1919810"/>
            <a:ext cx="1018312" cy="4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 Ray</a:t>
            </a:r>
            <a:endParaRPr lang="zh-CN" altLang="en-US" kern="1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4251727" y="2321835"/>
            <a:ext cx="7948" cy="539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5" y="3742784"/>
            <a:ext cx="3849281" cy="28869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317826" y="4225600"/>
            <a:ext cx="216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Peak value </a:t>
            </a:r>
            <a:r>
              <a:rPr lang="zh-CN" altLang="en-US" sz="1200" dirty="0" smtClean="0"/>
              <a:t>：</a:t>
            </a:r>
            <a:r>
              <a:rPr lang="en-US" altLang="zh-CN" sz="1200" dirty="0" smtClean="0">
                <a:solidFill>
                  <a:srgbClr val="FF0000"/>
                </a:solidFill>
              </a:rPr>
              <a:t>0.779V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Gain</a:t>
            </a:r>
            <a:r>
              <a:rPr lang="zh-CN" altLang="en-US" sz="1200" dirty="0" smtClean="0">
                <a:solidFill>
                  <a:srgbClr val="FF0000"/>
                </a:solidFill>
              </a:rPr>
              <a:t>～</a:t>
            </a:r>
            <a:r>
              <a:rPr lang="en-US" altLang="zh-CN" sz="1200" dirty="0" smtClean="0">
                <a:solidFill>
                  <a:srgbClr val="FF0000"/>
                </a:solidFill>
              </a:rPr>
              <a:t>7300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13324" y="1894439"/>
            <a:ext cx="140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测试流程图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83" y="3794282"/>
            <a:ext cx="4077395" cy="2759522"/>
          </a:xfrm>
          <a:prstGeom prst="rect">
            <a:avLst/>
          </a:prstGeom>
        </p:spPr>
      </p:pic>
      <p:sp>
        <p:nvSpPr>
          <p:cNvPr id="28" name="灯片编号占位符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04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增益均匀性测量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66" y="1548969"/>
            <a:ext cx="2358909" cy="17668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377" y="1585714"/>
            <a:ext cx="2355778" cy="17668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7845" y="2770041"/>
            <a:ext cx="1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05095" y="2770041"/>
            <a:ext cx="1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23524" y="2770041"/>
            <a:ext cx="1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20108" y="2240980"/>
            <a:ext cx="1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15745" y="2471950"/>
            <a:ext cx="12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02921" y="2748364"/>
            <a:ext cx="1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下弧形箭头 11"/>
          <p:cNvSpPr/>
          <p:nvPr/>
        </p:nvSpPr>
        <p:spPr>
          <a:xfrm rot="16200000">
            <a:off x="1159560" y="2091266"/>
            <a:ext cx="1010889" cy="6222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25"/>
          <p:cNvSpPr txBox="1">
            <a:spLocks noChangeArrowheads="1"/>
          </p:cNvSpPr>
          <p:nvPr/>
        </p:nvSpPr>
        <p:spPr bwMode="auto">
          <a:xfrm>
            <a:off x="3446121" y="2169954"/>
            <a:ext cx="25424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Pad</a:t>
            </a:r>
            <a:r>
              <a:rPr lang="zh-CN" altLang="en-US" b="1" dirty="0" smtClean="0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大小：</a:t>
            </a:r>
            <a:r>
              <a:rPr lang="en-US" altLang="zh-CN" b="1" dirty="0" smtClean="0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1cmx1cm</a:t>
            </a:r>
            <a:endParaRPr lang="en-US" altLang="zh-CN" b="1" dirty="0">
              <a:solidFill>
                <a:srgbClr val="FFFF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643" y="1484171"/>
            <a:ext cx="2523018" cy="1871195"/>
          </a:xfrm>
          <a:prstGeom prst="rect">
            <a:avLst/>
          </a:prstGeom>
          <a:effectLst>
            <a:outerShdw dist="50800" sx="78000" sy="78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6725115" y="2401802"/>
            <a:ext cx="1607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Ray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内容占位符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873" y="4062354"/>
            <a:ext cx="2843012" cy="208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433066" y="3665981"/>
            <a:ext cx="277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</a:t>
            </a:r>
            <a:r>
              <a:rPr lang="en-US" altLang="zh-CN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pad</a:t>
            </a:r>
            <a:r>
              <a:rPr lang="zh-CN" altLang="en-US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幅度</a:t>
            </a: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分布三维图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557" y="3701072"/>
            <a:ext cx="3086623" cy="231195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309701" y="4495772"/>
            <a:ext cx="200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RMS/Mean~19.0%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0" r="7143"/>
          <a:stretch>
            <a:fillRect/>
          </a:stretch>
        </p:blipFill>
        <p:spPr>
          <a:xfrm>
            <a:off x="3212377" y="4203437"/>
            <a:ext cx="2541652" cy="192579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446121" y="3637104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</a:t>
            </a:r>
            <a:r>
              <a:rPr lang="en-US" altLang="zh-CN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pad</a:t>
            </a:r>
            <a:r>
              <a:rPr lang="zh-CN" altLang="en-US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幅度分布</a:t>
            </a: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</a:t>
            </a:r>
            <a:r>
              <a:rPr lang="zh-CN" altLang="en-US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维</a:t>
            </a: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利用宇宙线测量效率和串扰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串扰和效率测量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775" y="1544795"/>
            <a:ext cx="3573624" cy="149198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22862" y="2462969"/>
            <a:ext cx="840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FF0000"/>
                </a:solidFill>
              </a:rPr>
              <a:t>PMT1</a:t>
            </a:r>
            <a:endParaRPr lang="zh-CN" altLang="en-US" sz="10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82922" y="1706340"/>
            <a:ext cx="8828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b="1" dirty="0">
                <a:solidFill>
                  <a:srgbClr val="0000FF"/>
                </a:solidFill>
              </a:rPr>
              <a:t>PMT2</a:t>
            </a:r>
            <a:endParaRPr lang="zh-CN" altLang="en-US" sz="1000" b="1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24368" y="2290788"/>
            <a:ext cx="83093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1" dirty="0">
                <a:solidFill>
                  <a:srgbClr val="92D050"/>
                </a:solidFill>
              </a:rPr>
              <a:t>符合信号</a:t>
            </a:r>
          </a:p>
        </p:txBody>
      </p:sp>
      <p:sp>
        <p:nvSpPr>
          <p:cNvPr id="8" name="矩形 7"/>
          <p:cNvSpPr/>
          <p:nvPr/>
        </p:nvSpPr>
        <p:spPr>
          <a:xfrm>
            <a:off x="6104377" y="1610962"/>
            <a:ext cx="13962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FFC000"/>
                </a:solidFill>
              </a:rPr>
              <a:t>GEM</a:t>
            </a:r>
            <a:r>
              <a:rPr lang="zh-CN" altLang="en-US" sz="1200" b="1" dirty="0" smtClean="0">
                <a:solidFill>
                  <a:srgbClr val="FFC000"/>
                </a:solidFill>
              </a:rPr>
              <a:t>探测器信号</a:t>
            </a:r>
            <a:endParaRPr lang="zh-CN" altLang="en-US" sz="1200" b="1" dirty="0">
              <a:solidFill>
                <a:srgbClr val="FFC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7554166" y="1884504"/>
            <a:ext cx="136763" cy="1654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6856603" y="2345254"/>
            <a:ext cx="97217" cy="2090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677004" y="1829451"/>
            <a:ext cx="125512" cy="220461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9536" y="2939156"/>
            <a:ext cx="6306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1200" dirty="0"/>
              <a:t>通过读回数据包和总触发数测量探测</a:t>
            </a:r>
            <a:r>
              <a:rPr lang="zh-CN" altLang="en-US" sz="1200" dirty="0" smtClean="0"/>
              <a:t>效率（阈值</a:t>
            </a:r>
            <a:r>
              <a:rPr lang="zh-CN" altLang="en-US" sz="1200" dirty="0"/>
              <a:t>：</a:t>
            </a:r>
            <a:r>
              <a:rPr lang="en-US" altLang="zh-CN" sz="1200" dirty="0" smtClean="0"/>
              <a:t>6fc</a:t>
            </a:r>
            <a:r>
              <a:rPr lang="zh-CN" altLang="en-US" sz="1200" dirty="0" smtClean="0"/>
              <a:t>）</a:t>
            </a:r>
            <a:endParaRPr lang="en-US" altLang="zh-CN" sz="1200" dirty="0"/>
          </a:p>
          <a:p>
            <a:pPr marL="0" lvl="1"/>
            <a:r>
              <a:rPr lang="zh-CN" altLang="en-US" sz="1200" dirty="0" smtClean="0"/>
              <a:t>效率：</a:t>
            </a:r>
            <a:r>
              <a:rPr lang="en-US" altLang="zh-CN" sz="1200" dirty="0"/>
              <a:t>10981/13000</a:t>
            </a:r>
            <a:r>
              <a:rPr lang="zh-CN" altLang="en-US" sz="1200" dirty="0"/>
              <a:t>～</a:t>
            </a:r>
            <a:r>
              <a:rPr lang="en-US" altLang="zh-CN" sz="1200" dirty="0"/>
              <a:t>84.5%</a:t>
            </a:r>
          </a:p>
          <a:p>
            <a:endParaRPr lang="en-US" altLang="zh-CN" sz="1200" dirty="0" smtClean="0"/>
          </a:p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81" y="1531803"/>
            <a:ext cx="4867562" cy="1237734"/>
          </a:xfrm>
          <a:prstGeom prst="rect">
            <a:avLst/>
          </a:prstGeom>
        </p:spPr>
      </p:pic>
      <p:graphicFrame>
        <p:nvGraphicFramePr>
          <p:cNvPr id="14" name="Group 54"/>
          <p:cNvGraphicFramePr>
            <a:graphicFrameLocks/>
          </p:cNvGraphicFramePr>
          <p:nvPr>
            <p:extLst/>
          </p:nvPr>
        </p:nvGraphicFramePr>
        <p:xfrm>
          <a:off x="526394" y="4156297"/>
          <a:ext cx="4889294" cy="2096822"/>
        </p:xfrm>
        <a:graphic>
          <a:graphicData uri="http://schemas.openxmlformats.org/drawingml/2006/table">
            <a:tbl>
              <a:tblPr/>
              <a:tblGrid>
                <a:gridCol w="2082842"/>
                <a:gridCol w="1058866"/>
                <a:gridCol w="904133"/>
                <a:gridCol w="843453"/>
              </a:tblGrid>
              <a:tr h="35209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非击中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pad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信号分析（</a:t>
                      </a:r>
                      <a:r>
                        <a:rPr kumimoji="0" lang="en-US" altLang="zh-CN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60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过第一个阈 </a:t>
                      </a: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 fc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过第二个阈 </a:t>
                      </a: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 fc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过第三个阈 </a:t>
                      </a: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150fc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3425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仅过第一个阈</a:t>
                      </a: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 fc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</a:t>
                      </a: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4864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21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3267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仅过第二个阈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  fc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 </a:t>
                      </a: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4688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49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35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3425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仅过第三个阈</a:t>
                      </a: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150  fc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448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23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21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3267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总计数：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10000</a:t>
                      </a: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93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56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</a:t>
                      </a:r>
                      <a:endParaRPr kumimoji="0" lang="zh-CN" altLang="zh-CN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794301" y="6324524"/>
            <a:ext cx="5027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当事例击中</a:t>
            </a:r>
            <a:r>
              <a:rPr lang="en-US" altLang="zh-CN" sz="1200" dirty="0" smtClean="0"/>
              <a:t>pad</a:t>
            </a:r>
            <a:r>
              <a:rPr lang="zh-CN" altLang="en-US" sz="1200" dirty="0" smtClean="0"/>
              <a:t>后，对相邻</a:t>
            </a:r>
            <a:r>
              <a:rPr lang="en-US" altLang="zh-CN" sz="1200" dirty="0" smtClean="0"/>
              <a:t>pad</a:t>
            </a:r>
            <a:r>
              <a:rPr lang="zh-CN" altLang="en-US" sz="1200" dirty="0" smtClean="0"/>
              <a:t>有影响的事例数所占比例为</a:t>
            </a:r>
            <a:r>
              <a:rPr lang="en-US" altLang="zh-CN" sz="1200" dirty="0" smtClean="0"/>
              <a:t>1.54%</a:t>
            </a:r>
            <a:endParaRPr lang="zh-CN" altLang="en-US" sz="1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75481" y="3756437"/>
            <a:ext cx="902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设置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个阈，</a:t>
            </a:r>
            <a:r>
              <a:rPr lang="en-US" altLang="zh-CN" sz="1400" dirty="0" smtClean="0"/>
              <a:t>6fc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20fc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150fc</a:t>
            </a:r>
            <a:r>
              <a:rPr lang="zh-CN" altLang="en-US" sz="1400" dirty="0" smtClean="0"/>
              <a:t>。当且仅当过其中一个阈值时，分别统计击中</a:t>
            </a:r>
            <a:r>
              <a:rPr lang="en-US" altLang="zh-CN" sz="1400" dirty="0" smtClean="0"/>
              <a:t>pad</a:t>
            </a:r>
            <a:r>
              <a:rPr lang="zh-CN" altLang="en-US" sz="1400" dirty="0" smtClean="0"/>
              <a:t>信号过阈时对相邻信号的影响</a:t>
            </a:r>
            <a:r>
              <a:rPr lang="en-US" altLang="zh-CN" sz="1400" dirty="0" smtClean="0"/>
              <a:t>.</a:t>
            </a:r>
            <a:endParaRPr lang="zh-CN" altLang="en-US" sz="14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768" y="4209571"/>
            <a:ext cx="2618065" cy="201246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59708" y="2584871"/>
            <a:ext cx="274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效率测试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88552" y="340935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串扰测试</a:t>
            </a:r>
          </a:p>
        </p:txBody>
      </p:sp>
      <p:sp>
        <p:nvSpPr>
          <p:cNvPr id="21" name="灯片编号占位符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73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77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50cm*100cm</a:t>
            </a:r>
            <a:r>
              <a:rPr lang="zh-CN" altLang="en-US" dirty="0" smtClean="0"/>
              <a:t>探测器设计</a:t>
            </a:r>
            <a:endParaRPr lang="zh-CN" altLang="en-US" dirty="0"/>
          </a:p>
        </p:txBody>
      </p:sp>
      <p:sp>
        <p:nvSpPr>
          <p:cNvPr id="4" name="TextBox 10"/>
          <p:cNvSpPr txBox="1">
            <a:spLocks noChangeArrowheads="1"/>
          </p:cNvSpPr>
          <p:nvPr/>
        </p:nvSpPr>
        <p:spPr bwMode="auto">
          <a:xfrm>
            <a:off x="233120" y="1396004"/>
            <a:ext cx="4426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B050"/>
                </a:solidFill>
                <a:latin typeface="+mn-ea"/>
                <a:ea typeface="+mn-ea"/>
              </a:rPr>
              <a:t>单层</a:t>
            </a:r>
            <a:r>
              <a:rPr lang="en-US" altLang="zh-CN" sz="1600" b="1" dirty="0">
                <a:solidFill>
                  <a:srgbClr val="00B050"/>
                </a:solidFill>
                <a:latin typeface="+mn-ea"/>
                <a:ea typeface="+mn-ea"/>
              </a:rPr>
              <a:t>GEM</a:t>
            </a:r>
            <a:r>
              <a:rPr lang="zh-CN" altLang="en-US" sz="1600" b="1" dirty="0">
                <a:solidFill>
                  <a:srgbClr val="00B050"/>
                </a:solidFill>
                <a:latin typeface="+mn-ea"/>
                <a:ea typeface="+mn-ea"/>
              </a:rPr>
              <a:t>膜</a:t>
            </a:r>
            <a:r>
              <a:rPr lang="zh-CN" altLang="en-US" sz="1600" b="1" dirty="0" smtClean="0">
                <a:solidFill>
                  <a:srgbClr val="00B050"/>
                </a:solidFill>
                <a:latin typeface="+mn-ea"/>
                <a:ea typeface="+mn-ea"/>
              </a:rPr>
              <a:t>在张力、重力及电场力下</a:t>
            </a:r>
            <a:r>
              <a:rPr lang="zh-CN" altLang="en-US" sz="1600" b="1" dirty="0">
                <a:solidFill>
                  <a:srgbClr val="00B050"/>
                </a:solidFill>
                <a:latin typeface="+mn-ea"/>
                <a:ea typeface="+mn-ea"/>
              </a:rPr>
              <a:t>垂直</a:t>
            </a:r>
            <a:r>
              <a:rPr lang="zh-CN" altLang="en-US" sz="1600" b="1" dirty="0" smtClean="0">
                <a:solidFill>
                  <a:srgbClr val="00B050"/>
                </a:solidFill>
                <a:latin typeface="+mn-ea"/>
                <a:ea typeface="+mn-ea"/>
              </a:rPr>
              <a:t>形变图</a:t>
            </a:r>
            <a:endParaRPr lang="zh-CN" altLang="en-US" sz="1600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81653"/>
            <a:ext cx="4038600" cy="191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内容占位符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27" y="1647826"/>
            <a:ext cx="2893933" cy="191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5"/>
          <p:cNvSpPr txBox="1">
            <a:spLocks noChangeArrowheads="1"/>
          </p:cNvSpPr>
          <p:nvPr/>
        </p:nvSpPr>
        <p:spPr bwMode="auto">
          <a:xfrm>
            <a:off x="6934106" y="3462155"/>
            <a:ext cx="1219200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/>
              <a:t>tension(N/m)</a:t>
            </a:r>
            <a:endParaRPr lang="zh-CN" altLang="en-US" sz="1400" dirty="0"/>
          </a:p>
        </p:txBody>
      </p:sp>
      <p:sp>
        <p:nvSpPr>
          <p:cNvPr id="8" name="文本框 19"/>
          <p:cNvSpPr txBox="1">
            <a:spLocks noChangeArrowheads="1"/>
          </p:cNvSpPr>
          <p:nvPr/>
        </p:nvSpPr>
        <p:spPr bwMode="auto">
          <a:xfrm rot="-5400000">
            <a:off x="4791309" y="1913732"/>
            <a:ext cx="839787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/>
              <a:t>sag(um)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5645314" y="139600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rgbClr val="00B050"/>
                </a:solidFill>
              </a:rPr>
              <a:t>最大形变随张力变化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82700" y="3757777"/>
            <a:ext cx="6565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张力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500N/m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时最大垂直形变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~100um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，相对于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2mm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膜间距可接受。</a:t>
            </a:r>
            <a:endParaRPr lang="en-US" altLang="zh-CN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内容占位符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4175659"/>
            <a:ext cx="3473450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内容占位符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86" y="4175659"/>
            <a:ext cx="3213100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6"/>
          <p:cNvSpPr txBox="1">
            <a:spLocks noChangeArrowheads="1"/>
          </p:cNvSpPr>
          <p:nvPr/>
        </p:nvSpPr>
        <p:spPr bwMode="auto">
          <a:xfrm>
            <a:off x="1531938" y="5131334"/>
            <a:ext cx="173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</a:rPr>
              <a:t>Tension sensor</a:t>
            </a:r>
            <a:endParaRPr lang="zh-CN" altLang="en-US">
              <a:solidFill>
                <a:srgbClr val="0000FF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2443163" y="4786847"/>
            <a:ext cx="73025" cy="433387"/>
          </a:xfrm>
          <a:prstGeom prst="straightConnector1">
            <a:avLst/>
          </a:prstGeom>
          <a:ln>
            <a:solidFill>
              <a:srgbClr val="FFFF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1308100" y="4786847"/>
            <a:ext cx="1047750" cy="44132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981268" y="6341309"/>
            <a:ext cx="4009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张力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500N/m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膜拉伸量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~2.5mm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33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芯片集成到探测器读出板背后</a:t>
            </a:r>
            <a:endParaRPr lang="en-US" altLang="zh-CN" dirty="0" smtClean="0"/>
          </a:p>
          <a:p>
            <a:pPr lvl="1"/>
            <a:r>
              <a:rPr lang="zh-CN" altLang="en-US" dirty="0"/>
              <a:t>盲埋</a:t>
            </a:r>
            <a:r>
              <a:rPr lang="zh-CN" altLang="en-US" dirty="0" smtClean="0"/>
              <a:t>孔工艺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板对读出板进行控制</a:t>
            </a:r>
            <a:endParaRPr lang="en-US" altLang="zh-CN" dirty="0"/>
          </a:p>
          <a:p>
            <a:pPr lvl="1"/>
            <a:r>
              <a:rPr lang="zh-CN" altLang="en-US" dirty="0" smtClean="0"/>
              <a:t>多层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板由一个</a:t>
            </a:r>
            <a:r>
              <a:rPr lang="en-US" altLang="zh-CN" dirty="0" smtClean="0"/>
              <a:t>DAQ</a:t>
            </a:r>
            <a:r>
              <a:rPr lang="zh-CN" altLang="en-US" dirty="0" smtClean="0"/>
              <a:t>板进行打包汇总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64016" y="3099859"/>
            <a:ext cx="5084309" cy="2913556"/>
            <a:chOff x="564016" y="3099859"/>
            <a:chExt cx="5084309" cy="2913556"/>
          </a:xfrm>
        </p:grpSpPr>
        <p:sp>
          <p:nvSpPr>
            <p:cNvPr id="5" name="矩形 4"/>
            <p:cNvSpPr/>
            <p:nvPr/>
          </p:nvSpPr>
          <p:spPr>
            <a:xfrm>
              <a:off x="3090991" y="4440626"/>
              <a:ext cx="619387" cy="2483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016" y="3364502"/>
              <a:ext cx="2557334" cy="264891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6289" y="3548518"/>
              <a:ext cx="1982036" cy="203254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238692" y="3099859"/>
              <a:ext cx="603991" cy="319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FEB</a:t>
              </a:r>
              <a:r>
                <a:rPr lang="zh-CN" altLang="en-US" dirty="0" smtClean="0"/>
                <a:t>板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69990" y="3283875"/>
              <a:ext cx="574634" cy="319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DIF</a:t>
              </a:r>
              <a:r>
                <a:rPr lang="zh-CN" altLang="en-US" dirty="0" smtClean="0"/>
                <a:t>板</a:t>
              </a:r>
              <a:endParaRPr lang="zh-CN" altLang="en-US" dirty="0"/>
            </a:p>
          </p:txBody>
        </p:sp>
      </p:grpSp>
      <p:grpSp>
        <p:nvGrpSpPr>
          <p:cNvPr id="760" name="组合 759"/>
          <p:cNvGrpSpPr/>
          <p:nvPr/>
        </p:nvGrpSpPr>
        <p:grpSpPr>
          <a:xfrm>
            <a:off x="589416" y="3364502"/>
            <a:ext cx="7063018" cy="3022603"/>
            <a:chOff x="751292" y="1690850"/>
            <a:chExt cx="7063018" cy="3022603"/>
          </a:xfrm>
        </p:grpSpPr>
        <p:grpSp>
          <p:nvGrpSpPr>
            <p:cNvPr id="761" name="组合 760"/>
            <p:cNvGrpSpPr/>
            <p:nvPr/>
          </p:nvGrpSpPr>
          <p:grpSpPr>
            <a:xfrm>
              <a:off x="751292" y="1690850"/>
              <a:ext cx="5470903" cy="3022603"/>
              <a:chOff x="3088092" y="3697450"/>
              <a:chExt cx="5470903" cy="3022603"/>
            </a:xfrm>
          </p:grpSpPr>
          <p:grpSp>
            <p:nvGrpSpPr>
              <p:cNvPr id="764" name="组合 763"/>
              <p:cNvGrpSpPr/>
              <p:nvPr/>
            </p:nvGrpSpPr>
            <p:grpSpPr>
              <a:xfrm>
                <a:off x="3492501" y="4024477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1509" name="组合 1508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630" name="矩形 1629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631" name="图片 1630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10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1511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2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3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4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15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16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7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8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0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1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22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3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4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25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7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28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9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0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31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2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3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34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5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6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37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8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9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40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1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2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43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4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5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46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7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8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49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0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1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52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3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4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55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6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7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58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9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0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61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2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3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64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5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6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67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8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9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0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1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2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3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4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5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6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7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8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9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0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1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2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3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4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5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86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7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8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89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90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91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2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3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4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7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98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9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0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1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2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3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4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5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6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7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8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9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10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11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12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1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14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5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6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7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8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9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0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1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2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3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4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5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6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7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8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9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65" name="组合 764"/>
              <p:cNvGrpSpPr/>
              <p:nvPr/>
            </p:nvGrpSpPr>
            <p:grpSpPr>
              <a:xfrm>
                <a:off x="3424239" y="3962564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1386" name="组合 1385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507" name="矩形 1506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508" name="图片 1507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87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1388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9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0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1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92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93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4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5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6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7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8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99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0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1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02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3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4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05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6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7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08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9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0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11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2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3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14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5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6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17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8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9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20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1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2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23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4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5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26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7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8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29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0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1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32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3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4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35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6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7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38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9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0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4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2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3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44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5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6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7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8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9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0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1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2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3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4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5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6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7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8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9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0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1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2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63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4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5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66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67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68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9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0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1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2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3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4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7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6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77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78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9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0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1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2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3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4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5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6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89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90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91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2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3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4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5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6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7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8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9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0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1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2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3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4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5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6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66" name="组合 765"/>
              <p:cNvGrpSpPr/>
              <p:nvPr/>
            </p:nvGrpSpPr>
            <p:grpSpPr>
              <a:xfrm>
                <a:off x="3354792" y="3900651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1263" name="组合 1262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384" name="矩形 1383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385" name="图片 138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4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1265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6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7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8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69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70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1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2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3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4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5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76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7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8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79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0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1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82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3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4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85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6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7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88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9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0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91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2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3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94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5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6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97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8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9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00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1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2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03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4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5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06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7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8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09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0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1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12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3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4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15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6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7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18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9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0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21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2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3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4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5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6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7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8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9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0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1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2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3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4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5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6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7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8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9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40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1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2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43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44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45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6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7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8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9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0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1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52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3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54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55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6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7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58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59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0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1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2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3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4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5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6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7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8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9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0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1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2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3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4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5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6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7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8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9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0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1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2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3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67" name="组合 766"/>
              <p:cNvGrpSpPr/>
              <p:nvPr/>
            </p:nvGrpSpPr>
            <p:grpSpPr>
              <a:xfrm>
                <a:off x="3280179" y="3838738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1140" name="组合 1139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261" name="矩形 1260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262" name="图片 1261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41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1142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3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4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5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46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47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8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9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0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1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2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5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4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56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7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8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59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0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1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62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3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4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65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6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7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68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9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0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71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2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3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74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5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6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77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8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9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80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1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2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83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4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5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86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7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8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89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0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1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92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3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4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95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6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7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98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9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0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1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2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3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4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5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6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7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8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9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0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1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2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3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4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5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6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17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8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9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20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21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22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3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4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5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6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7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8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29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0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1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4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5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6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7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38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9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0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41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4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43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44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45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6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7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8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9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0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1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2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3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4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5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6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7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8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9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0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68" name="组合 767"/>
              <p:cNvGrpSpPr/>
              <p:nvPr/>
            </p:nvGrpSpPr>
            <p:grpSpPr>
              <a:xfrm>
                <a:off x="3215093" y="3794288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1017" name="组合 1016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138" name="矩形 1137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139" name="图片 1138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8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1019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0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1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2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23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24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5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6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7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8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9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3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1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33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4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5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36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7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8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39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0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1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42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3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4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45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6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7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48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9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0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51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2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3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54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5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6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57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8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9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60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1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2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63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4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5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66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6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1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72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3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4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75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6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7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8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9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0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1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2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3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4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5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6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7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8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9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0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1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2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3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94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5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6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97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98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99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0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1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2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3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5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06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7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08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09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0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1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2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3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4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5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6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7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8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19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20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21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22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3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4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5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6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7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8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9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0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2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3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4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6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7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69" name="组合 768"/>
              <p:cNvGrpSpPr/>
              <p:nvPr/>
            </p:nvGrpSpPr>
            <p:grpSpPr>
              <a:xfrm>
                <a:off x="3155845" y="3738892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894" name="组合 893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1015" name="矩形 1014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016" name="图片 1015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95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27300" cy="2695576"/>
                  <a:chOff x="1770" y="1397"/>
                  <a:chExt cx="1592" cy="1698"/>
                </a:xfrm>
              </p:grpSpPr>
              <p:sp>
                <p:nvSpPr>
                  <p:cNvPr id="896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7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8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9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00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01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2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3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4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5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6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07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8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9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10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1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2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13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4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5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16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7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8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19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0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1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22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3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4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25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6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7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28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9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0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31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2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3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34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5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6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37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8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9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40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1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2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43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4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5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46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7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8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49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0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1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52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3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4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5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6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7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8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9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0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1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2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3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4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5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6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7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8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9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0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1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2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3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4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5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76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7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8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9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0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1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2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8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4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85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86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7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8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89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0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1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2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93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94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5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7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9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0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1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2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3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5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6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7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8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9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0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1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2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3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70" name="组合 769"/>
              <p:cNvGrpSpPr/>
              <p:nvPr/>
            </p:nvGrpSpPr>
            <p:grpSpPr>
              <a:xfrm>
                <a:off x="3088092" y="3697450"/>
                <a:ext cx="5066494" cy="2695576"/>
                <a:chOff x="2809876" y="2217738"/>
                <a:chExt cx="5066494" cy="2695576"/>
              </a:xfrm>
            </p:grpSpPr>
            <p:grpSp>
              <p:nvGrpSpPr>
                <p:cNvPr id="771" name="组合 770"/>
                <p:cNvGrpSpPr/>
                <p:nvPr/>
              </p:nvGrpSpPr>
              <p:grpSpPr>
                <a:xfrm>
                  <a:off x="5319036" y="2389419"/>
                  <a:ext cx="2557334" cy="2032547"/>
                  <a:chOff x="5319036" y="2389419"/>
                  <a:chExt cx="2557334" cy="2032547"/>
                </a:xfrm>
              </p:grpSpPr>
              <p:sp>
                <p:nvSpPr>
                  <p:cNvPr id="892" name="矩形 891"/>
                  <p:cNvSpPr/>
                  <p:nvPr/>
                </p:nvSpPr>
                <p:spPr>
                  <a:xfrm>
                    <a:off x="5319036" y="3281527"/>
                    <a:ext cx="619387" cy="248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893" name="图片 89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94334" y="2389419"/>
                    <a:ext cx="1982036" cy="20325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72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809876" y="2217738"/>
                  <a:ext cx="2540000" cy="2695576"/>
                  <a:chOff x="1770" y="1397"/>
                  <a:chExt cx="1600" cy="1698"/>
                </a:xfrm>
              </p:grpSpPr>
              <p:sp>
                <p:nvSpPr>
                  <p:cNvPr id="773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4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397"/>
                    <a:ext cx="1372" cy="148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5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2050"/>
                    <a:ext cx="90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6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33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77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15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78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9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57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0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42" y="1854"/>
                    <a:ext cx="0" cy="572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2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3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84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5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6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87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8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9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90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1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781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2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809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93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4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621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5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96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7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1916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8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99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0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212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1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02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3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509" y="2507"/>
                    <a:ext cx="140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4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05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6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7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08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9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0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11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2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3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14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5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6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17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8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621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9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659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20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1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1916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2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1956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23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4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212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5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250"/>
                    <a:ext cx="121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26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7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3" y="2507"/>
                    <a:ext cx="141" cy="15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8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47"/>
                    <a:ext cx="121" cy="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ASIC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29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0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1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2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3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4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96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5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6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1809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7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8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2802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9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0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076" y="2817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1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2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67" y="1425"/>
                    <a:ext cx="44" cy="48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3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4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1440"/>
                    <a:ext cx="18" cy="1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5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6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2350"/>
                    <a:ext cx="185" cy="76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7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3207" y="2350"/>
                    <a:ext cx="163" cy="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Power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48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9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252" y="1999"/>
                    <a:ext cx="110" cy="282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0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027"/>
                    <a:ext cx="65" cy="8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连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51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08"/>
                    <a:ext cx="65" cy="8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接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52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187"/>
                    <a:ext cx="65" cy="8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器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53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32" y="2016"/>
                    <a:ext cx="20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4" name="Freeform 89"/>
                  <p:cNvSpPr>
                    <a:spLocks/>
                  </p:cNvSpPr>
                  <p:nvPr/>
                </p:nvSpPr>
                <p:spPr bwMode="auto">
                  <a:xfrm>
                    <a:off x="3213" y="2005"/>
                    <a:ext cx="21" cy="23"/>
                  </a:xfrm>
                  <a:custGeom>
                    <a:avLst/>
                    <a:gdLst>
                      <a:gd name="T0" fmla="*/ 21 w 21"/>
                      <a:gd name="T1" fmla="*/ 23 h 23"/>
                      <a:gd name="T2" fmla="*/ 0 w 21"/>
                      <a:gd name="T3" fmla="*/ 11 h 23"/>
                      <a:gd name="T4" fmla="*/ 21 w 21"/>
                      <a:gd name="T5" fmla="*/ 0 h 23"/>
                      <a:gd name="T6" fmla="*/ 21 w 21"/>
                      <a:gd name="T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3">
                        <a:moveTo>
                          <a:pt x="21" y="23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5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0" y="2196"/>
                    <a:ext cx="5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6" name="Freeform 91"/>
                  <p:cNvSpPr>
                    <a:spLocks/>
                  </p:cNvSpPr>
                  <p:nvPr/>
                </p:nvSpPr>
                <p:spPr bwMode="auto">
                  <a:xfrm>
                    <a:off x="3182" y="2185"/>
                    <a:ext cx="21" cy="22"/>
                  </a:xfrm>
                  <a:custGeom>
                    <a:avLst/>
                    <a:gdLst>
                      <a:gd name="T0" fmla="*/ 21 w 21"/>
                      <a:gd name="T1" fmla="*/ 22 h 22"/>
                      <a:gd name="T2" fmla="*/ 0 w 21"/>
                      <a:gd name="T3" fmla="*/ 11 h 22"/>
                      <a:gd name="T4" fmla="*/ 21 w 21"/>
                      <a:gd name="T5" fmla="*/ 0 h 22"/>
                      <a:gd name="T6" fmla="*/ 21 w 21"/>
                      <a:gd name="T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22">
                        <a:moveTo>
                          <a:pt x="21" y="22"/>
                        </a:moveTo>
                        <a:lnTo>
                          <a:pt x="0" y="11"/>
                        </a:lnTo>
                        <a:lnTo>
                          <a:pt x="21" y="0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7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8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854"/>
                    <a:ext cx="220" cy="7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9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186" y="1865"/>
                    <a:ext cx="154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Test Port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0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870" y="1506"/>
                    <a:ext cx="1171" cy="1268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61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2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2450" y="2921"/>
                    <a:ext cx="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3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64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2965" y="1941"/>
                    <a:ext cx="248" cy="123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65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1953"/>
                    <a:ext cx="209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LVDS 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6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001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7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001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8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001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9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0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2111"/>
                    <a:ext cx="185" cy="170"/>
                  </a:xfrm>
                  <a:prstGeom prst="rect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1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121"/>
                    <a:ext cx="149" cy="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COMS 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2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038" y="2171"/>
                    <a:ext cx="126" cy="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Fanout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3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68" y="2219"/>
                    <a:ext cx="37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1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4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086" y="2219"/>
                    <a:ext cx="2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: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5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2219"/>
                    <a:ext cx="38" cy="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4</a:t>
                    </a:r>
                    <a:endParaRPr kumimoji="0" lang="zh-CN" altLang="zh-CN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6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7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8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697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9" name="Freeform 122"/>
                  <p:cNvSpPr>
                    <a:spLocks/>
                  </p:cNvSpPr>
                  <p:nvPr/>
                </p:nvSpPr>
                <p:spPr bwMode="auto">
                  <a:xfrm>
                    <a:off x="2922" y="1697"/>
                    <a:ext cx="43" cy="258"/>
                  </a:xfrm>
                  <a:custGeom>
                    <a:avLst/>
                    <a:gdLst>
                      <a:gd name="T0" fmla="*/ 0 w 43"/>
                      <a:gd name="T1" fmla="*/ 0 h 258"/>
                      <a:gd name="T2" fmla="*/ 11 w 43"/>
                      <a:gd name="T3" fmla="*/ 0 h 258"/>
                      <a:gd name="T4" fmla="*/ 11 w 43"/>
                      <a:gd name="T5" fmla="*/ 258 h 258"/>
                      <a:gd name="T6" fmla="*/ 43 w 43"/>
                      <a:gd name="T7" fmla="*/ 258 h 2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58">
                        <a:moveTo>
                          <a:pt x="0" y="0"/>
                        </a:moveTo>
                        <a:lnTo>
                          <a:pt x="11" y="0"/>
                        </a:lnTo>
                        <a:lnTo>
                          <a:pt x="11" y="258"/>
                        </a:lnTo>
                        <a:lnTo>
                          <a:pt x="43" y="258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0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1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2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1992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3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2922" y="1992"/>
                    <a:ext cx="43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4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5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6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288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7" name="Freeform 130"/>
                  <p:cNvSpPr>
                    <a:spLocks/>
                  </p:cNvSpPr>
                  <p:nvPr/>
                </p:nvSpPr>
                <p:spPr bwMode="auto">
                  <a:xfrm>
                    <a:off x="2922" y="2012"/>
                    <a:ext cx="43" cy="276"/>
                  </a:xfrm>
                  <a:custGeom>
                    <a:avLst/>
                    <a:gdLst>
                      <a:gd name="T0" fmla="*/ 0 w 43"/>
                      <a:gd name="T1" fmla="*/ 276 h 276"/>
                      <a:gd name="T2" fmla="*/ 11 w 43"/>
                      <a:gd name="T3" fmla="*/ 276 h 276"/>
                      <a:gd name="T4" fmla="*/ 11 w 43"/>
                      <a:gd name="T5" fmla="*/ 0 h 276"/>
                      <a:gd name="T6" fmla="*/ 43 w 43"/>
                      <a:gd name="T7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276">
                        <a:moveTo>
                          <a:pt x="0" y="276"/>
                        </a:moveTo>
                        <a:lnTo>
                          <a:pt x="11" y="276"/>
                        </a:lnTo>
                        <a:lnTo>
                          <a:pt x="1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8" name="Freeform 131"/>
                  <p:cNvSpPr>
                    <a:spLocks/>
                  </p:cNvSpPr>
                  <p:nvPr/>
                </p:nvSpPr>
                <p:spPr bwMode="auto">
                  <a:xfrm>
                    <a:off x="2922" y="2051"/>
                    <a:ext cx="43" cy="532"/>
                  </a:xfrm>
                  <a:custGeom>
                    <a:avLst/>
                    <a:gdLst>
                      <a:gd name="T0" fmla="*/ 0 w 43"/>
                      <a:gd name="T1" fmla="*/ 532 h 532"/>
                      <a:gd name="T2" fmla="*/ 21 w 43"/>
                      <a:gd name="T3" fmla="*/ 532 h 532"/>
                      <a:gd name="T4" fmla="*/ 21 w 43"/>
                      <a:gd name="T5" fmla="*/ 0 h 532"/>
                      <a:gd name="T6" fmla="*/ 43 w 43"/>
                      <a:gd name="T7" fmla="*/ 0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3" h="532">
                        <a:moveTo>
                          <a:pt x="0" y="532"/>
                        </a:moveTo>
                        <a:lnTo>
                          <a:pt x="21" y="532"/>
                        </a:lnTo>
                        <a:lnTo>
                          <a:pt x="21" y="0"/>
                        </a:lnTo>
                        <a:lnTo>
                          <a:pt x="43" y="0"/>
                        </a:ln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9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2104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0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77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1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2583"/>
                    <a:ext cx="132" cy="0"/>
                  </a:xfrm>
                  <a:prstGeom prst="lin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762" name="矩形 761"/>
            <p:cNvSpPr/>
            <p:nvPr/>
          </p:nvSpPr>
          <p:spPr>
            <a:xfrm>
              <a:off x="7071360" y="2602230"/>
              <a:ext cx="742950" cy="826770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DAQ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63" name="右箭头 762"/>
            <p:cNvSpPr/>
            <p:nvPr/>
          </p:nvSpPr>
          <p:spPr>
            <a:xfrm>
              <a:off x="6248400" y="2865120"/>
              <a:ext cx="822960" cy="304800"/>
            </a:xfrm>
            <a:prstGeom prst="rightArrow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E83E7-BF4F-4EA8-89C7-22E627A5D15F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30185" y="3113070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  <a:endParaRPr lang="zh-CN" altLang="en-US" sz="66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053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/>
          </a:p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r>
              <a:rPr lang="zh-CN" altLang="en-US" dirty="0"/>
              <a:t>读出</a:t>
            </a:r>
            <a:r>
              <a:rPr lang="zh-CN" altLang="en-US" dirty="0" smtClean="0"/>
              <a:t>电子学方案</a:t>
            </a:r>
            <a:endParaRPr lang="en-US" altLang="zh-CN" dirty="0" smtClean="0"/>
          </a:p>
          <a:p>
            <a:pPr lvl="1"/>
            <a:r>
              <a:rPr lang="zh-CN" altLang="en-US" dirty="0"/>
              <a:t>设计方案</a:t>
            </a:r>
            <a:endParaRPr lang="en-US" altLang="zh-CN" dirty="0" smtClean="0"/>
          </a:p>
          <a:p>
            <a:pPr lvl="1"/>
            <a:r>
              <a:rPr lang="zh-CN" altLang="en-US" dirty="0"/>
              <a:t>半</a:t>
            </a:r>
            <a:r>
              <a:rPr lang="zh-CN" altLang="en-US" dirty="0" smtClean="0"/>
              <a:t>数字化读出芯片</a:t>
            </a:r>
            <a:endParaRPr lang="en-US" altLang="zh-CN" dirty="0" smtClean="0"/>
          </a:p>
          <a:p>
            <a:pPr lvl="1"/>
            <a:r>
              <a:rPr lang="zh-CN" altLang="en-US" dirty="0"/>
              <a:t>第</a:t>
            </a:r>
            <a:r>
              <a:rPr lang="zh-CN" altLang="en-US" dirty="0" smtClean="0"/>
              <a:t>一阶段设计</a:t>
            </a:r>
            <a:endParaRPr lang="en-US" altLang="zh-CN" dirty="0" smtClean="0"/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r>
              <a:rPr lang="zh-CN" altLang="en-US" dirty="0" smtClean="0"/>
              <a:t>总结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下一步方案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0.5m × 1mGEM</a:t>
            </a:r>
            <a:r>
              <a:rPr lang="zh-CN" altLang="en-US" dirty="0" smtClean="0"/>
              <a:t>探测器研制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51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Backup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E83E7-BF4F-4EA8-89C7-22E627A5D15F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9139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芯片自刻度</a:t>
            </a:r>
            <a:endParaRPr lang="en-US" altLang="zh-CN" dirty="0" smtClean="0"/>
          </a:p>
          <a:p>
            <a:pPr lvl="1"/>
            <a:r>
              <a:rPr lang="zh-CN" altLang="en-US" dirty="0"/>
              <a:t>利用芯片比较器测量噪声</a:t>
            </a:r>
            <a:endParaRPr lang="en-US" altLang="zh-CN" dirty="0"/>
          </a:p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用信号发生器通过电容产生电荷</a:t>
            </a:r>
            <a:endParaRPr lang="en-US" altLang="zh-CN" dirty="0"/>
          </a:p>
          <a:p>
            <a:pPr lvl="2"/>
            <a:r>
              <a:rPr lang="zh-CN" altLang="en-US" dirty="0"/>
              <a:t>同时信号发生器产生一个的同频率的时钟信号</a:t>
            </a:r>
            <a:endParaRPr lang="en-US" altLang="zh-CN" dirty="0"/>
          </a:p>
          <a:p>
            <a:pPr lvl="2"/>
            <a:r>
              <a:rPr lang="zh-CN" altLang="en-US" dirty="0"/>
              <a:t>设定一个阈值</a:t>
            </a:r>
            <a:endParaRPr lang="en-US" altLang="zh-CN" dirty="0"/>
          </a:p>
          <a:p>
            <a:pPr lvl="2"/>
            <a:r>
              <a:rPr lang="en-US" altLang="zh-CN" dirty="0"/>
              <a:t>FPGA</a:t>
            </a:r>
            <a:r>
              <a:rPr lang="zh-CN" altLang="en-US" dirty="0"/>
              <a:t>同时计数比较器输出个数和时钟个数</a:t>
            </a:r>
            <a:endParaRPr lang="en-US" altLang="zh-CN" dirty="0"/>
          </a:p>
          <a:p>
            <a:pPr lvl="2"/>
            <a:r>
              <a:rPr lang="zh-CN" altLang="en-US" dirty="0"/>
              <a:t>比值即为该阈值对应的触发率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电子学测试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42" y="4285925"/>
            <a:ext cx="4289077" cy="22320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70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6392" y="1106023"/>
            <a:ext cx="4881961" cy="5172234"/>
          </a:xfrm>
        </p:spPr>
        <p:txBody>
          <a:bodyPr/>
          <a:lstStyle/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不断改变阈值，测量触发率</a:t>
            </a:r>
            <a:endParaRPr lang="en-US" altLang="zh-CN" dirty="0"/>
          </a:p>
          <a:p>
            <a:pPr lvl="2"/>
            <a:r>
              <a:rPr lang="zh-CN" altLang="en-US" dirty="0"/>
              <a:t>得到触发率和阈值关系曲线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物理含义</a:t>
            </a:r>
            <a:endParaRPr lang="en-US" altLang="zh-CN" dirty="0"/>
          </a:p>
          <a:p>
            <a:pPr lvl="2"/>
            <a:r>
              <a:rPr lang="zh-CN" altLang="en-US" dirty="0"/>
              <a:t>幅度分布概率密度累计曲线</a:t>
            </a:r>
            <a:endParaRPr lang="en-US" altLang="zh-CN" dirty="0"/>
          </a:p>
          <a:p>
            <a:pPr lvl="2"/>
            <a:r>
              <a:rPr lang="zh-CN" altLang="en-US" dirty="0"/>
              <a:t>相邻两个阈值做差得到噪声分布</a:t>
            </a:r>
            <a:endParaRPr lang="en-US" altLang="zh-CN" dirty="0"/>
          </a:p>
          <a:p>
            <a:pPr lvl="2"/>
            <a:r>
              <a:rPr lang="en-US" altLang="zh-CN" dirty="0"/>
              <a:t>S</a:t>
            </a:r>
            <a:r>
              <a:rPr lang="zh-CN" altLang="en-US" dirty="0"/>
              <a:t>曲线</a:t>
            </a:r>
            <a:r>
              <a:rPr lang="en-US" altLang="zh-CN" dirty="0"/>
              <a:t>50%</a:t>
            </a:r>
            <a:r>
              <a:rPr lang="zh-CN" altLang="en-US" dirty="0"/>
              <a:t>处对应的阈值即为该电荷量对应的阈值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电子学测试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520704" y="6492875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" r="7143"/>
          <a:stretch/>
        </p:blipFill>
        <p:spPr>
          <a:xfrm>
            <a:off x="5081977" y="609999"/>
            <a:ext cx="4040157" cy="3200133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5645072" y="3385314"/>
            <a:ext cx="3375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645072" y="3313876"/>
            <a:ext cx="337073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645072" y="3242438"/>
            <a:ext cx="337073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645072" y="3171000"/>
            <a:ext cx="33707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645072" y="3104325"/>
            <a:ext cx="3375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S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87" y="4019043"/>
            <a:ext cx="3785276" cy="28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DiffSCur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47" y="4128188"/>
            <a:ext cx="3534595" cy="265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下箭头 12"/>
          <p:cNvSpPr/>
          <p:nvPr/>
        </p:nvSpPr>
        <p:spPr>
          <a:xfrm>
            <a:off x="6213624" y="3666303"/>
            <a:ext cx="437626" cy="79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flipH="1">
            <a:off x="4655237" y="5037358"/>
            <a:ext cx="531455" cy="416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036004" y="36921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阈值电压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8012713" y="3385314"/>
            <a:ext cx="60838" cy="364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425" y="1943774"/>
            <a:ext cx="1751158" cy="7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47263" y="4637834"/>
            <a:ext cx="8229600" cy="1848459"/>
          </a:xfrm>
        </p:spPr>
        <p:txBody>
          <a:bodyPr/>
          <a:lstStyle/>
          <a:p>
            <a:r>
              <a:rPr lang="zh-CN" altLang="en-US" dirty="0" smtClean="0"/>
              <a:t>为</a:t>
            </a:r>
            <a:r>
              <a:rPr lang="en-US" altLang="zh-CN" dirty="0" smtClean="0"/>
              <a:t>CEPC</a:t>
            </a:r>
            <a:r>
              <a:rPr lang="zh-CN" altLang="en-US" dirty="0" smtClean="0"/>
              <a:t>强子量能器提供一种可行的读出方案</a:t>
            </a:r>
            <a:endParaRPr lang="en-US" altLang="zh-CN" dirty="0" smtClean="0"/>
          </a:p>
          <a:p>
            <a:pPr marL="800100" lvl="1" indent="-342900"/>
            <a:r>
              <a:rPr lang="zh-CN" altLang="en-US" dirty="0"/>
              <a:t>粒子流算法量能</a:t>
            </a:r>
            <a:r>
              <a:rPr lang="zh-CN" altLang="en-US" dirty="0" smtClean="0"/>
              <a:t>器</a:t>
            </a:r>
            <a:endParaRPr lang="en-US" altLang="zh-CN" dirty="0" smtClean="0"/>
          </a:p>
          <a:p>
            <a:pPr marL="800100" lvl="1" indent="-342900"/>
            <a:r>
              <a:rPr lang="zh-CN" altLang="en-US" dirty="0" smtClean="0"/>
              <a:t>使用</a:t>
            </a:r>
            <a:r>
              <a:rPr lang="en-US" altLang="zh-CN" dirty="0"/>
              <a:t>1bit</a:t>
            </a:r>
            <a:r>
              <a:rPr lang="zh-CN" altLang="en-US" dirty="0"/>
              <a:t>读出即可实现满足需求的</a:t>
            </a:r>
            <a:r>
              <a:rPr lang="zh-CN" altLang="en-US" dirty="0" smtClean="0"/>
              <a:t>能量分辨</a:t>
            </a:r>
            <a:endParaRPr lang="en-US" altLang="zh-CN" dirty="0" smtClean="0"/>
          </a:p>
          <a:p>
            <a:pPr marL="800100" lvl="1" indent="-342900"/>
            <a:r>
              <a:rPr lang="zh-CN" altLang="en-US" dirty="0" smtClean="0"/>
              <a:t>高能</a:t>
            </a:r>
            <a:r>
              <a:rPr lang="zh-CN" altLang="en-US" dirty="0" smtClean="0"/>
              <a:t>时能量分辨率，使用多阈读出</a:t>
            </a:r>
            <a:endParaRPr lang="en-US" altLang="zh-CN" dirty="0" smtClean="0"/>
          </a:p>
          <a:p>
            <a:pPr marL="800100" lvl="1" indent="-342900"/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8315" y="1104467"/>
            <a:ext cx="5647619" cy="3428571"/>
            <a:chOff x="144232" y="2081529"/>
            <a:chExt cx="5647619" cy="3428571"/>
          </a:xfrm>
        </p:grpSpPr>
        <p:grpSp>
          <p:nvGrpSpPr>
            <p:cNvPr id="7" name="组合 6"/>
            <p:cNvGrpSpPr/>
            <p:nvPr/>
          </p:nvGrpSpPr>
          <p:grpSpPr>
            <a:xfrm>
              <a:off x="144232" y="2081529"/>
              <a:ext cx="5647619" cy="3428571"/>
              <a:chOff x="247263" y="1992766"/>
              <a:chExt cx="5647619" cy="3428571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263" y="1992766"/>
                <a:ext cx="5647619" cy="3428571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3953814" y="1992766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*</a:t>
                </a:r>
                <a:endParaRPr lang="zh-CN" altLang="en-US" dirty="0"/>
              </a:p>
            </p:txBody>
          </p:sp>
        </p:grpSp>
        <p:sp>
          <p:nvSpPr>
            <p:cNvPr id="9" name="椭圆 8"/>
            <p:cNvSpPr/>
            <p:nvPr/>
          </p:nvSpPr>
          <p:spPr>
            <a:xfrm rot="16200000">
              <a:off x="4543936" y="4857195"/>
              <a:ext cx="598349" cy="70746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725934" y="1473799"/>
            <a:ext cx="3809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粒子流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算法量能器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267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1447852"/>
            <a:ext cx="1704941" cy="227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6" y="3732872"/>
            <a:ext cx="2857682" cy="219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164179" y="1722143"/>
            <a:ext cx="242728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b="1" dirty="0" smtClean="0">
                <a:solidFill>
                  <a:srgbClr val="233DFF"/>
                </a:solidFill>
                <a:latin typeface="+mn-lt"/>
                <a:cs typeface="Times New Roman" panose="02020603050405020304" pitchFamily="18" charset="0"/>
              </a:rPr>
              <a:t>典型的几何结构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</a:t>
            </a:r>
          </a:p>
          <a:p>
            <a:pPr>
              <a:defRPr/>
            </a:pP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Cu:	t = 5µm </a:t>
            </a:r>
          </a:p>
          <a:p>
            <a:pPr>
              <a:defRPr/>
            </a:pP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Kapton:	T = 50µm </a:t>
            </a:r>
          </a:p>
          <a:p>
            <a:pPr>
              <a:defRPr/>
            </a:pPr>
            <a:r>
              <a:rPr lang="zh-CN" altLang="en-US" sz="1600" b="1" dirty="0" smtClean="0">
                <a:solidFill>
                  <a:srgbClr val="233DFF"/>
                </a:solidFill>
                <a:latin typeface="+mn-lt"/>
              </a:rPr>
              <a:t>孔径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	d = 60µm</a:t>
            </a:r>
          </a:p>
          <a:p>
            <a:pPr>
              <a:defRPr/>
            </a:pP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                 	D = 80µm </a:t>
            </a:r>
          </a:p>
          <a:p>
            <a:pPr>
              <a:defRPr/>
            </a:pPr>
            <a:r>
              <a:rPr lang="zh-CN" altLang="en-US" sz="1600" b="1" dirty="0" smtClean="0">
                <a:solidFill>
                  <a:srgbClr val="233DFF"/>
                </a:solidFill>
                <a:latin typeface="+mn-lt"/>
              </a:rPr>
              <a:t>孔间距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	P = 140µm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6" y="1436034"/>
            <a:ext cx="2924140" cy="221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2"/>
          <p:cNvSpPr txBox="1">
            <a:spLocks noChangeArrowheads="1"/>
          </p:cNvSpPr>
          <p:nvPr/>
        </p:nvSpPr>
        <p:spPr bwMode="auto">
          <a:xfrm>
            <a:off x="6154738" y="1057275"/>
            <a:ext cx="3011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solidFill>
                  <a:srgbClr val="FF0000"/>
                </a:solidFill>
              </a:rPr>
              <a:t>1997</a:t>
            </a:r>
            <a:r>
              <a:rPr lang="zh-CN" altLang="en-US" b="1">
                <a:solidFill>
                  <a:srgbClr val="FF0000"/>
                </a:solidFill>
              </a:rPr>
              <a:t>，</a:t>
            </a:r>
            <a:r>
              <a:rPr lang="en-US" altLang="zh-CN" b="1">
                <a:solidFill>
                  <a:srgbClr val="FF0000"/>
                </a:solidFill>
              </a:rPr>
              <a:t>CERN</a:t>
            </a:r>
            <a:r>
              <a:rPr lang="zh-CN" altLang="en-US" b="1">
                <a:solidFill>
                  <a:srgbClr val="FF0000"/>
                </a:solidFill>
              </a:rPr>
              <a:t>，</a:t>
            </a:r>
            <a:r>
              <a:rPr lang="en-US" altLang="zh-CN" b="1">
                <a:solidFill>
                  <a:srgbClr val="FF0000"/>
                </a:solidFill>
              </a:rPr>
              <a:t>F.Sauli</a:t>
            </a:r>
            <a:r>
              <a:rPr lang="zh-CN" altLang="en-US" b="1">
                <a:solidFill>
                  <a:srgbClr val="FF0000"/>
                </a:solidFill>
              </a:rPr>
              <a:t>提出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991" y="3882227"/>
            <a:ext cx="2736165" cy="2078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圆柱形孔电场线图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539" y="3415389"/>
            <a:ext cx="2450129" cy="300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63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30x30cm2</a:t>
            </a:r>
            <a:r>
              <a:rPr lang="zh-CN" altLang="en-US" dirty="0"/>
              <a:t> 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探测器制作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9" y="1608205"/>
            <a:ext cx="5294284" cy="217484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17547" y="1358687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自张</a:t>
            </a:r>
            <a:r>
              <a:rPr lang="zh-CN" altLang="en-US" b="1" dirty="0" smtClean="0"/>
              <a:t>紧工艺示意图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19" y="1425350"/>
            <a:ext cx="2807748" cy="20128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5" y="3595379"/>
            <a:ext cx="4532575" cy="28257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14" y="3659321"/>
            <a:ext cx="2607100" cy="14961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93" y="5050398"/>
            <a:ext cx="1173136" cy="16894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192" y="5155472"/>
            <a:ext cx="1313721" cy="89645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75038" y="3659391"/>
            <a:ext cx="194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66"/>
                </a:solidFill>
              </a:rPr>
              <a:t>探测器一角</a:t>
            </a:r>
            <a:endParaRPr lang="zh-CN" altLang="en-US" b="1" dirty="0">
              <a:solidFill>
                <a:srgbClr val="FFFF66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29969" y="4823601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</a:rPr>
              <a:t>GEM</a:t>
            </a:r>
            <a:r>
              <a:rPr lang="zh-CN" altLang="en-US" b="1" dirty="0" smtClean="0">
                <a:solidFill>
                  <a:srgbClr val="FFFF00"/>
                </a:solidFill>
              </a:rPr>
              <a:t>探测器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5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可扩展读出系统</a:t>
            </a:r>
            <a:r>
              <a:rPr lang="en-US" altLang="zh-CN" dirty="0" smtClean="0"/>
              <a:t>(SRS*)</a:t>
            </a:r>
          </a:p>
          <a:p>
            <a:pPr lvl="1"/>
            <a:r>
              <a:rPr lang="zh-CN" altLang="en-US" dirty="0" smtClean="0"/>
              <a:t>前端板、接口板和数据获取板构成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系统大小可定制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获取系统可复用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8" y="1209698"/>
            <a:ext cx="8933404" cy="27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6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9698"/>
            <a:ext cx="7154214" cy="517223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MICROROC</a:t>
            </a:r>
            <a:r>
              <a:rPr lang="zh-CN" altLang="en-US" dirty="0" smtClean="0"/>
              <a:t> 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*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半</a:t>
            </a:r>
            <a:r>
              <a:rPr lang="zh-CN" altLang="en-US" dirty="0" smtClean="0"/>
              <a:t>数字化读出芯片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3981275"/>
            <a:ext cx="371901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MICROROC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关键参数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通道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阈读出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阈值由片上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10-bitDAC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最小可分辨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电荷量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2fC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10" y="1953890"/>
            <a:ext cx="1773518" cy="1750386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781634" y="1283685"/>
            <a:ext cx="5308589" cy="4380136"/>
            <a:chOff x="3582161" y="1514518"/>
            <a:chExt cx="5546700" cy="462093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2161" y="1514518"/>
              <a:ext cx="5546700" cy="4159273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5720530" y="567379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芯片结构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结构框图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第一阶段方案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59" y="1699942"/>
            <a:ext cx="7337281" cy="2611219"/>
          </a:xfrm>
          <a:prstGeom prst="rect">
            <a:avLst/>
          </a:prstGeom>
        </p:spPr>
      </p:pic>
      <p:sp>
        <p:nvSpPr>
          <p:cNvPr id="5" name="内容占位符 1"/>
          <p:cNvSpPr txBox="1">
            <a:spLocks/>
          </p:cNvSpPr>
          <p:nvPr/>
        </p:nvSpPr>
        <p:spPr>
          <a:xfrm>
            <a:off x="247263" y="4422317"/>
            <a:ext cx="8229600" cy="1848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Calibri" panose="020F050202020403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/>
            <a:r>
              <a:rPr lang="zh-CN" altLang="en-US" dirty="0" smtClean="0"/>
              <a:t>探测器读出平面与</a:t>
            </a:r>
            <a:r>
              <a:rPr lang="zh-CN" altLang="en-US" dirty="0"/>
              <a:t>前</a:t>
            </a:r>
            <a:r>
              <a:rPr lang="zh-CN" altLang="en-US" dirty="0" smtClean="0"/>
              <a:t>端板分离</a:t>
            </a:r>
            <a:endParaRPr lang="en-US" altLang="zh-CN" dirty="0" smtClean="0"/>
          </a:p>
          <a:p>
            <a:pPr marL="800100" lvl="1" indent="-342900"/>
            <a:r>
              <a:rPr lang="zh-CN" altLang="en-US" dirty="0" smtClean="0"/>
              <a:t>用于验证读出系统功能</a:t>
            </a:r>
            <a:endParaRPr lang="en-US" altLang="zh-CN" dirty="0" smtClean="0"/>
          </a:p>
          <a:p>
            <a:pPr marL="800100" lvl="1" indent="-342900"/>
            <a:r>
              <a:rPr lang="zh-CN" altLang="en-US" dirty="0" smtClean="0"/>
              <a:t>测试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芯片性能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49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541594" y="1354870"/>
            <a:ext cx="5206621" cy="2923262"/>
          </a:xfrm>
        </p:spPr>
        <p:txBody>
          <a:bodyPr/>
          <a:lstStyle/>
          <a:p>
            <a:r>
              <a:rPr lang="zh-CN" altLang="en-US" dirty="0"/>
              <a:t>阳极读出板</a:t>
            </a:r>
            <a:r>
              <a:rPr lang="zh-CN" altLang="en-US" dirty="0" smtClean="0"/>
              <a:t>：</a:t>
            </a:r>
            <a:r>
              <a:rPr lang="en-US" altLang="zh-CN" dirty="0" smtClean="0"/>
              <a:t>30</a:t>
            </a:r>
            <a:r>
              <a:rPr lang="zh-CN" altLang="en-US" dirty="0" smtClean="0"/>
              <a:t>*</a:t>
            </a:r>
            <a:r>
              <a:rPr lang="en-US" altLang="zh-CN" dirty="0" smtClean="0"/>
              <a:t>30cm2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大小</a:t>
            </a:r>
            <a:r>
              <a:rPr lang="en-US" altLang="zh-CN" dirty="0" smtClean="0"/>
              <a:t>1cm2</a:t>
            </a:r>
          </a:p>
          <a:p>
            <a:r>
              <a:rPr lang="en-US" altLang="zh-CN" dirty="0" smtClean="0"/>
              <a:t>FEB</a:t>
            </a:r>
            <a:r>
              <a:rPr lang="zh-CN" altLang="en-US" dirty="0" smtClean="0"/>
              <a:t>板：集成多片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，用菊花链的形式连接。</a:t>
            </a:r>
          </a:p>
          <a:p>
            <a:r>
              <a:rPr lang="en-US" altLang="zh-CN" dirty="0" smtClean="0"/>
              <a:t>DIF</a:t>
            </a:r>
            <a:r>
              <a:rPr lang="zh-CN" altLang="en-US" dirty="0"/>
              <a:t>板</a:t>
            </a:r>
            <a:r>
              <a:rPr lang="zh-CN" altLang="en-US" dirty="0" smtClean="0"/>
              <a:t>：控制、数据采集、刻度。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</a:t>
            </a:r>
            <a:r>
              <a:rPr lang="zh-CN" altLang="en-US" dirty="0" smtClean="0"/>
              <a:t>阶段方案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3" y="4510114"/>
            <a:ext cx="6987654" cy="1981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5" r="11781" b="2002"/>
          <a:stretch/>
        </p:blipFill>
        <p:spPr>
          <a:xfrm>
            <a:off x="247263" y="1318880"/>
            <a:ext cx="3120939" cy="2959252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7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王宇_华为奖学金答辩PPT.pptx" id="{01A57A79-951F-47E7-906D-958F6429F581}" vid="{AF661AB3-DFCE-4658-8202-C5637051A80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王宇_华为奖学金答辩PPT.pptx" id="{01A57A79-951F-47E7-906D-958F6429F581}" vid="{9BC8D56B-93F1-4E31-9EA2-E19F747457BD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USTC_GrayAndBlue</Template>
  <TotalTime>332</TotalTime>
  <Words>1103</Words>
  <Application>Microsoft Office PowerPoint</Application>
  <PresentationFormat>全屏显示(4:3)</PresentationFormat>
  <Paragraphs>448</Paragraphs>
  <Slides>22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黑体</vt:lpstr>
      <vt:lpstr>楷体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自定义设计方案</vt:lpstr>
      <vt:lpstr>think-cell Slide</vt:lpstr>
      <vt:lpstr>Microsoft Visio 绘图</vt:lpstr>
      <vt:lpstr>PowerPoint 演示文稿</vt:lpstr>
      <vt:lpstr>目录</vt:lpstr>
      <vt:lpstr>背景</vt:lpstr>
      <vt:lpstr>GEM探测器 </vt:lpstr>
      <vt:lpstr>30x30cm2 GEM探测器制作</vt:lpstr>
      <vt:lpstr>设计方案</vt:lpstr>
      <vt:lpstr>半数字化读出芯片</vt:lpstr>
      <vt:lpstr>第一阶段方案</vt:lpstr>
      <vt:lpstr>第一阶段方案</vt:lpstr>
      <vt:lpstr>芯片阈值测试</vt:lpstr>
      <vt:lpstr>噪声&amp;刻度</vt:lpstr>
      <vt:lpstr>通道间不一致性</vt:lpstr>
      <vt:lpstr>探测器联调</vt:lpstr>
      <vt:lpstr>增益均匀性测量</vt:lpstr>
      <vt:lpstr>串扰和效率测量</vt:lpstr>
      <vt:lpstr>总结</vt:lpstr>
      <vt:lpstr>50cm*100cm探测器设计</vt:lpstr>
      <vt:lpstr>探测器与电子学集成</vt:lpstr>
      <vt:lpstr>PowerPoint 演示文稿</vt:lpstr>
      <vt:lpstr>Backup</vt:lpstr>
      <vt:lpstr>电子学测试</vt:lpstr>
      <vt:lpstr>电子学测试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Yu</dc:creator>
  <cp:lastModifiedBy>王宇</cp:lastModifiedBy>
  <cp:revision>28</cp:revision>
  <dcterms:created xsi:type="dcterms:W3CDTF">2017-11-03T08:04:33Z</dcterms:created>
  <dcterms:modified xsi:type="dcterms:W3CDTF">2017-11-08T13:54:20Z</dcterms:modified>
</cp:coreProperties>
</file>